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6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325" r:id="rId11"/>
    <p:sldId id="2076137248" r:id="rId12"/>
    <p:sldId id="2076137976" r:id="rId13"/>
    <p:sldId id="2076137984" r:id="rId14"/>
    <p:sldId id="2076137986" r:id="rId15"/>
    <p:sldId id="2076137987" r:id="rId16"/>
    <p:sldId id="2076137985" r:id="rId17"/>
    <p:sldId id="2076137983" r:id="rId18"/>
    <p:sldId id="2076137981" r:id="rId19"/>
    <p:sldId id="2076137982" r:id="rId20"/>
    <p:sldId id="2076137980" r:id="rId21"/>
    <p:sldId id="2076137977" r:id="rId22"/>
    <p:sldId id="2076137239" r:id="rId23"/>
    <p:sldId id="3766" r:id="rId24"/>
    <p:sldId id="34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325"/>
            <p14:sldId id="2076137248"/>
            <p14:sldId id="2076137976"/>
            <p14:sldId id="2076137984"/>
            <p14:sldId id="2076137986"/>
            <p14:sldId id="2076137987"/>
            <p14:sldId id="2076137985"/>
            <p14:sldId id="2076137983"/>
            <p14:sldId id="2076137981"/>
            <p14:sldId id="2076137982"/>
            <p14:sldId id="2076137980"/>
            <p14:sldId id="2076137977"/>
          </p14:sldIdLst>
        </p14:section>
        <p14:section name="Cool Extras (if time allows)" id="{53D7E52F-99BD-1049-BC2B-4226AE3B90F6}">
          <p14:sldIdLst>
            <p14:sldId id="2076137239"/>
            <p14:sldId id="3766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BA79"/>
    <a:srgbClr val="2353FF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23"/>
    <p:restoredTop sz="92749"/>
  </p:normalViewPr>
  <p:slideViewPr>
    <p:cSldViewPr snapToGrid="0" snapToObjects="1">
      <p:cViewPr varScale="1">
        <p:scale>
          <a:sx n="144" d="100"/>
          <a:sy n="144" d="100"/>
        </p:scale>
        <p:origin x="22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3/20/23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20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13" Type="http://schemas.openxmlformats.org/officeDocument/2006/relationships/image" Target="../media/image149.tiff"/><Relationship Id="rId18" Type="http://schemas.openxmlformats.org/officeDocument/2006/relationships/image" Target="../media/image154.tiff"/><Relationship Id="rId26" Type="http://schemas.openxmlformats.org/officeDocument/2006/relationships/image" Target="../media/image162.emf"/><Relationship Id="rId3" Type="http://schemas.openxmlformats.org/officeDocument/2006/relationships/image" Target="../media/image139.png"/><Relationship Id="rId21" Type="http://schemas.openxmlformats.org/officeDocument/2006/relationships/image" Target="../media/image157.tiff"/><Relationship Id="rId7" Type="http://schemas.openxmlformats.org/officeDocument/2006/relationships/image" Target="../media/image143.png"/><Relationship Id="rId12" Type="http://schemas.openxmlformats.org/officeDocument/2006/relationships/image" Target="../media/image148.tiff"/><Relationship Id="rId17" Type="http://schemas.openxmlformats.org/officeDocument/2006/relationships/image" Target="../media/image153.tiff"/><Relationship Id="rId25" Type="http://schemas.openxmlformats.org/officeDocument/2006/relationships/image" Target="../media/image161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2.png"/><Relationship Id="rId20" Type="http://schemas.openxmlformats.org/officeDocument/2006/relationships/image" Target="../media/image156.tif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2.png"/><Relationship Id="rId11" Type="http://schemas.openxmlformats.org/officeDocument/2006/relationships/image" Target="../media/image147.tiff"/><Relationship Id="rId24" Type="http://schemas.openxmlformats.org/officeDocument/2006/relationships/image" Target="../media/image160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tiff"/><Relationship Id="rId28" Type="http://schemas.openxmlformats.org/officeDocument/2006/relationships/image" Target="../media/image164.png"/><Relationship Id="rId10" Type="http://schemas.openxmlformats.org/officeDocument/2006/relationships/image" Target="../media/image146.tiff"/><Relationship Id="rId19" Type="http://schemas.openxmlformats.org/officeDocument/2006/relationships/image" Target="../media/image155.tiff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emf"/><Relationship Id="rId22" Type="http://schemas.openxmlformats.org/officeDocument/2006/relationships/image" Target="../media/image158.tiff"/><Relationship Id="rId27" Type="http://schemas.openxmlformats.org/officeDocument/2006/relationships/image" Target="../media/image1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.svg"/><Relationship Id="rId21" Type="http://schemas.openxmlformats.org/officeDocument/2006/relationships/image" Target="../media/image39.png"/><Relationship Id="rId42" Type="http://schemas.openxmlformats.org/officeDocument/2006/relationships/image" Target="../media/image60.svg"/><Relationship Id="rId47" Type="http://schemas.openxmlformats.org/officeDocument/2006/relationships/image" Target="../media/image65.png"/><Relationship Id="rId63" Type="http://schemas.openxmlformats.org/officeDocument/2006/relationships/image" Target="../media/image81.png"/><Relationship Id="rId68" Type="http://schemas.openxmlformats.org/officeDocument/2006/relationships/image" Target="../media/image86.png"/><Relationship Id="rId16" Type="http://schemas.openxmlformats.org/officeDocument/2006/relationships/image" Target="../media/image34.svg"/><Relationship Id="rId11" Type="http://schemas.openxmlformats.org/officeDocument/2006/relationships/image" Target="../media/image29.svg"/><Relationship Id="rId32" Type="http://schemas.openxmlformats.org/officeDocument/2006/relationships/image" Target="../media/image50.svg"/><Relationship Id="rId37" Type="http://schemas.openxmlformats.org/officeDocument/2006/relationships/image" Target="../media/image55.png"/><Relationship Id="rId53" Type="http://schemas.openxmlformats.org/officeDocument/2006/relationships/image" Target="../media/image71.png"/><Relationship Id="rId58" Type="http://schemas.openxmlformats.org/officeDocument/2006/relationships/image" Target="../media/image76.svg"/><Relationship Id="rId74" Type="http://schemas.openxmlformats.org/officeDocument/2006/relationships/image" Target="../media/image92.png"/><Relationship Id="rId79" Type="http://schemas.openxmlformats.org/officeDocument/2006/relationships/image" Target="../media/image97.png"/><Relationship Id="rId5" Type="http://schemas.openxmlformats.org/officeDocument/2006/relationships/image" Target="../media/image23.png"/><Relationship Id="rId61" Type="http://schemas.openxmlformats.org/officeDocument/2006/relationships/image" Target="../media/image79.png"/><Relationship Id="rId19" Type="http://schemas.openxmlformats.org/officeDocument/2006/relationships/image" Target="../media/image37.png"/><Relationship Id="rId14" Type="http://schemas.openxmlformats.org/officeDocument/2006/relationships/image" Target="../media/image32.png"/><Relationship Id="rId22" Type="http://schemas.openxmlformats.org/officeDocument/2006/relationships/image" Target="../media/image40.sv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56" Type="http://schemas.openxmlformats.org/officeDocument/2006/relationships/image" Target="../media/image74.svg"/><Relationship Id="rId64" Type="http://schemas.openxmlformats.org/officeDocument/2006/relationships/image" Target="../media/image82.png"/><Relationship Id="rId69" Type="http://schemas.openxmlformats.org/officeDocument/2006/relationships/image" Target="../media/image87.png"/><Relationship Id="rId77" Type="http://schemas.openxmlformats.org/officeDocument/2006/relationships/image" Target="../media/image95.png"/><Relationship Id="rId8" Type="http://schemas.openxmlformats.org/officeDocument/2006/relationships/image" Target="../media/image26.png"/><Relationship Id="rId51" Type="http://schemas.openxmlformats.org/officeDocument/2006/relationships/image" Target="../media/image69.svg"/><Relationship Id="rId72" Type="http://schemas.openxmlformats.org/officeDocument/2006/relationships/image" Target="../media/image90.png"/><Relationship Id="rId80" Type="http://schemas.openxmlformats.org/officeDocument/2006/relationships/image" Target="../media/image98.png"/><Relationship Id="rId3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6.svg"/><Relationship Id="rId46" Type="http://schemas.openxmlformats.org/officeDocument/2006/relationships/image" Target="../media/image64.svg"/><Relationship Id="rId59" Type="http://schemas.openxmlformats.org/officeDocument/2006/relationships/image" Target="../media/image77.png"/><Relationship Id="rId67" Type="http://schemas.openxmlformats.org/officeDocument/2006/relationships/image" Target="../media/image85.svg"/><Relationship Id="rId20" Type="http://schemas.openxmlformats.org/officeDocument/2006/relationships/image" Target="../media/image38.svg"/><Relationship Id="rId41" Type="http://schemas.openxmlformats.org/officeDocument/2006/relationships/image" Target="../media/image59.png"/><Relationship Id="rId54" Type="http://schemas.openxmlformats.org/officeDocument/2006/relationships/image" Target="../media/image72.svg"/><Relationship Id="rId62" Type="http://schemas.openxmlformats.org/officeDocument/2006/relationships/image" Target="../media/image80.svg"/><Relationship Id="rId70" Type="http://schemas.openxmlformats.org/officeDocument/2006/relationships/image" Target="../media/image88.png"/><Relationship Id="rId75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4.svg"/><Relationship Id="rId49" Type="http://schemas.openxmlformats.org/officeDocument/2006/relationships/image" Target="../media/image67.svg"/><Relationship Id="rId57" Type="http://schemas.openxmlformats.org/officeDocument/2006/relationships/image" Target="../media/image75.png"/><Relationship Id="rId10" Type="http://schemas.openxmlformats.org/officeDocument/2006/relationships/image" Target="../media/image28.png"/><Relationship Id="rId31" Type="http://schemas.openxmlformats.org/officeDocument/2006/relationships/image" Target="../media/image49.png"/><Relationship Id="rId44" Type="http://schemas.openxmlformats.org/officeDocument/2006/relationships/image" Target="../media/image62.png"/><Relationship Id="rId52" Type="http://schemas.openxmlformats.org/officeDocument/2006/relationships/image" Target="../media/image70.png"/><Relationship Id="rId60" Type="http://schemas.openxmlformats.org/officeDocument/2006/relationships/image" Target="../media/image78.svg"/><Relationship Id="rId65" Type="http://schemas.openxmlformats.org/officeDocument/2006/relationships/image" Target="../media/image83.svg"/><Relationship Id="rId73" Type="http://schemas.openxmlformats.org/officeDocument/2006/relationships/image" Target="../media/image91.png"/><Relationship Id="rId78" Type="http://schemas.openxmlformats.org/officeDocument/2006/relationships/image" Target="../media/image96.png"/><Relationship Id="rId81" Type="http://schemas.openxmlformats.org/officeDocument/2006/relationships/image" Target="../media/image99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Relationship Id="rId13" Type="http://schemas.openxmlformats.org/officeDocument/2006/relationships/image" Target="../media/image31.svg"/><Relationship Id="rId18" Type="http://schemas.openxmlformats.org/officeDocument/2006/relationships/image" Target="../media/image36.svg"/><Relationship Id="rId39" Type="http://schemas.openxmlformats.org/officeDocument/2006/relationships/image" Target="../media/image57.png"/><Relationship Id="rId34" Type="http://schemas.openxmlformats.org/officeDocument/2006/relationships/image" Target="../media/image52.svg"/><Relationship Id="rId50" Type="http://schemas.openxmlformats.org/officeDocument/2006/relationships/image" Target="../media/image68.png"/><Relationship Id="rId55" Type="http://schemas.openxmlformats.org/officeDocument/2006/relationships/image" Target="../media/image73.png"/><Relationship Id="rId76" Type="http://schemas.openxmlformats.org/officeDocument/2006/relationships/image" Target="../media/image94.emf"/><Relationship Id="rId7" Type="http://schemas.openxmlformats.org/officeDocument/2006/relationships/image" Target="../media/image25.png"/><Relationship Id="rId71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47.png"/><Relationship Id="rId24" Type="http://schemas.openxmlformats.org/officeDocument/2006/relationships/image" Target="../media/image42.svg"/><Relationship Id="rId40" Type="http://schemas.openxmlformats.org/officeDocument/2006/relationships/image" Target="../media/image58.svg"/><Relationship Id="rId45" Type="http://schemas.openxmlformats.org/officeDocument/2006/relationships/image" Target="../media/image63.png"/><Relationship Id="rId66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image" Target="../media/image100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4.gif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jpeg"/><Relationship Id="rId14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0"/>
            <a:ext cx="2994407" cy="5327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116" y="2499505"/>
            <a:ext cx="2791207" cy="372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E246B48-1947-3147-56AF-AF139A31A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4468" y="1197169"/>
            <a:ext cx="5528441" cy="380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530802" y="4176670"/>
            <a:ext cx="713039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Break!!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marketplace offering to dramatically reduce the barrier to entry to Kubernetes.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a highly available free trial of RKE2 and Rancher Manager on AWS GovCloud (US), designed strictly for use only by U.S. Federal Government and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U.S.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Public Sector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/zackbradys/rancher-on-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619714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CD158C-F35D-B3F8-B763-99E1477C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819922"/>
            <a:ext cx="7589071" cy="4316719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2143914"/>
            <a:ext cx="4051130" cy="3377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</p:txBody>
      </p:sp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441924"/>
            <a:ext cx="4725988" cy="112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56215" y="1006053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</a:t>
            </a:r>
            <a:r>
              <a:rPr lang="en-US" sz="2000" b="1" dirty="0" err="1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favoirte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)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Q &amp; A Session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20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>
            <a:extLst>
              <a:ext uri="{FF2B5EF4-FFF2-40B4-BE49-F238E27FC236}">
                <a16:creationId xmlns:a16="http://schemas.microsoft.com/office/drawing/2014/main" id="{D23916F1-FF8E-3247-B518-D307C6E11888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pic>
        <p:nvPicPr>
          <p:cNvPr id="3" name="Picture 34">
            <a:extLst>
              <a:ext uri="{FF2B5EF4-FFF2-40B4-BE49-F238E27FC236}">
                <a16:creationId xmlns:a16="http://schemas.microsoft.com/office/drawing/2014/main" id="{29CDC96A-AC0A-934D-9F16-79933CA246C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746" t="28008"/>
          <a:stretch>
            <a:fillRect/>
          </a:stretch>
        </p:blipFill>
        <p:spPr>
          <a:xfrm>
            <a:off x="0" y="0"/>
            <a:ext cx="4913793" cy="42497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245" y="367570"/>
            <a:ext cx="11432880" cy="590931"/>
          </a:xfrm>
        </p:spPr>
        <p:txBody>
          <a:bodyPr>
            <a:noAutofit/>
          </a:bodyPr>
          <a:lstStyle/>
          <a:p>
            <a:pPr lvl="0"/>
            <a:r>
              <a:rPr lang="en-US"/>
              <a:t>Rancher: Meeting You At Your Mission</a:t>
            </a: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2542BDB3-6229-714D-AE42-2CAE519D1474}"/>
              </a:ext>
            </a:extLst>
          </p:cNvPr>
          <p:cNvSpPr/>
          <p:nvPr/>
        </p:nvSpPr>
        <p:spPr>
          <a:xfrm>
            <a:off x="0" y="4554809"/>
            <a:ext cx="12191996" cy="2325684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pic>
        <p:nvPicPr>
          <p:cNvPr id="6" name="cloud">
            <a:extLst>
              <a:ext uri="{FF2B5EF4-FFF2-40B4-BE49-F238E27FC236}">
                <a16:creationId xmlns:a16="http://schemas.microsoft.com/office/drawing/2014/main" id="{192BAD52-86CF-F84B-9809-80C8067651E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72502" y="6082936"/>
            <a:ext cx="1099858" cy="3815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45">
            <a:extLst>
              <a:ext uri="{FF2B5EF4-FFF2-40B4-BE49-F238E27FC236}">
                <a16:creationId xmlns:a16="http://schemas.microsoft.com/office/drawing/2014/main" id="{68007202-6AB1-0640-8CBB-C3C7D6776CA4}"/>
              </a:ext>
            </a:extLst>
          </p:cNvPr>
          <p:cNvSpPr txBox="1"/>
          <p:nvPr/>
        </p:nvSpPr>
        <p:spPr>
          <a:xfrm>
            <a:off x="5324889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Cloud</a:t>
            </a:r>
          </a:p>
        </p:txBody>
      </p:sp>
      <p:pic>
        <p:nvPicPr>
          <p:cNvPr id="8" name="datacenter">
            <a:extLst>
              <a:ext uri="{FF2B5EF4-FFF2-40B4-BE49-F238E27FC236}">
                <a16:creationId xmlns:a16="http://schemas.microsoft.com/office/drawing/2014/main" id="{DF9D3C4C-C000-1247-8BF4-6C860F5DF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560" y="5725863"/>
            <a:ext cx="659300" cy="7386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dev">
            <a:extLst>
              <a:ext uri="{FF2B5EF4-FFF2-40B4-BE49-F238E27FC236}">
                <a16:creationId xmlns:a16="http://schemas.microsoft.com/office/drawing/2014/main" id="{F4FBDAAD-6DCA-CC47-A177-10C9C757A57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5980" y="6022951"/>
            <a:ext cx="633103" cy="44157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50">
            <a:extLst>
              <a:ext uri="{FF2B5EF4-FFF2-40B4-BE49-F238E27FC236}">
                <a16:creationId xmlns:a16="http://schemas.microsoft.com/office/drawing/2014/main" id="{D4E3F3C1-5BDF-674E-BCF2-F0ABD68FA57A}"/>
              </a:ext>
            </a:extLst>
          </p:cNvPr>
          <p:cNvSpPr txBox="1"/>
          <p:nvPr/>
        </p:nvSpPr>
        <p:spPr>
          <a:xfrm>
            <a:off x="2403271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Datacenter</a:t>
            </a:r>
          </a:p>
        </p:txBody>
      </p:sp>
      <p:sp>
        <p:nvSpPr>
          <p:cNvPr id="11" name="TextBox 51">
            <a:extLst>
              <a:ext uri="{FF2B5EF4-FFF2-40B4-BE49-F238E27FC236}">
                <a16:creationId xmlns:a16="http://schemas.microsoft.com/office/drawing/2014/main" id="{0198D317-B39D-AC40-9F07-F382A5167D70}"/>
              </a:ext>
            </a:extLst>
          </p:cNvPr>
          <p:cNvSpPr txBox="1"/>
          <p:nvPr/>
        </p:nvSpPr>
        <p:spPr>
          <a:xfrm>
            <a:off x="7812597" y="6558113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Dev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10D59280-D97A-0048-80C4-F4CE90748D75}"/>
              </a:ext>
            </a:extLst>
          </p:cNvPr>
          <p:cNvSpPr txBox="1"/>
          <p:nvPr/>
        </p:nvSpPr>
        <p:spPr>
          <a:xfrm>
            <a:off x="9044110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Branch</a:t>
            </a:r>
          </a:p>
        </p:txBody>
      </p:sp>
      <p:sp>
        <p:nvSpPr>
          <p:cNvPr id="13" name="Rounded Rectangle 70">
            <a:extLst>
              <a:ext uri="{FF2B5EF4-FFF2-40B4-BE49-F238E27FC236}">
                <a16:creationId xmlns:a16="http://schemas.microsoft.com/office/drawing/2014/main" id="{723F08E3-5189-F849-A29C-E743F28DF19C}"/>
              </a:ext>
            </a:extLst>
          </p:cNvPr>
          <p:cNvSpPr/>
          <p:nvPr/>
        </p:nvSpPr>
        <p:spPr>
          <a:xfrm>
            <a:off x="0" y="2036798"/>
            <a:ext cx="12191996" cy="242721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abs f3"/>
              <a:gd name="f10" fmla="abs f4"/>
              <a:gd name="f11" fmla="abs f5"/>
              <a:gd name="f12" fmla="*/ f7 1 180"/>
              <a:gd name="f13" fmla="+- 0 0 f1"/>
              <a:gd name="f14" fmla="+- f6 f6 0"/>
              <a:gd name="f15" fmla="abs f6"/>
              <a:gd name="f16" fmla="?: f9 f3 1"/>
              <a:gd name="f17" fmla="?: f10 f4 1"/>
              <a:gd name="f18" fmla="?: f11 f5 1"/>
              <a:gd name="f19" fmla="*/ f8 f12 1"/>
              <a:gd name="f20" fmla="+- f6 0 f14"/>
              <a:gd name="f21" fmla="?: f6 f13 f1"/>
              <a:gd name="f22" fmla="?: f6 f1 f13"/>
              <a:gd name="f23" fmla="*/ f16 1 21600"/>
              <a:gd name="f24" fmla="*/ f17 1 21600"/>
              <a:gd name="f25" fmla="*/ 21600 f16 1"/>
              <a:gd name="f26" fmla="*/ 21600 f17 1"/>
              <a:gd name="f27" fmla="+- 0 0 f19"/>
              <a:gd name="f28" fmla="abs f20"/>
              <a:gd name="f29" fmla="?: f20 f13 f1"/>
              <a:gd name="f30" fmla="?: f20 f1 f13"/>
              <a:gd name="f31" fmla="?: f20 f2 f1"/>
              <a:gd name="f32" fmla="?: f20 f1 f2"/>
              <a:gd name="f33" fmla="?: f20 0 f0"/>
              <a:gd name="f34" fmla="?: f20 f0 0"/>
              <a:gd name="f35" fmla="min f24 f23"/>
              <a:gd name="f36" fmla="*/ f25 1 f18"/>
              <a:gd name="f37" fmla="*/ f26 1 f18"/>
              <a:gd name="f38" fmla="*/ f27 f0 1"/>
              <a:gd name="f39" fmla="?: f20 f32 f31"/>
              <a:gd name="f40" fmla="?: f20 f31 f32"/>
              <a:gd name="f41" fmla="?: f6 f30 f29"/>
              <a:gd name="f42" fmla="val f36"/>
              <a:gd name="f43" fmla="val f37"/>
              <a:gd name="f44" fmla="*/ f38 1 f7"/>
              <a:gd name="f45" fmla="?: f6 f40 f39"/>
              <a:gd name="f46" fmla="*/ f14 f35 1"/>
              <a:gd name="f47" fmla="*/ f6 f35 1"/>
              <a:gd name="f48" fmla="*/ f28 f35 1"/>
              <a:gd name="f49" fmla="*/ f15 f35 1"/>
              <a:gd name="f50" fmla="+- f43 0 f6"/>
              <a:gd name="f51" fmla="+- f42 0 f6"/>
              <a:gd name="f52" fmla="+- f44 0 f1"/>
              <a:gd name="f53" fmla="*/ f43 f35 1"/>
              <a:gd name="f54" fmla="*/ f42 f35 1"/>
              <a:gd name="f55" fmla="+- f43 0 f50"/>
              <a:gd name="f56" fmla="+- f42 0 f51"/>
              <a:gd name="f57" fmla="+- f50 0 f43"/>
              <a:gd name="f58" fmla="+- f51 0 f42"/>
              <a:gd name="f59" fmla="+- f52 f1 0"/>
              <a:gd name="f60" fmla="*/ f50 f35 1"/>
              <a:gd name="f61" fmla="*/ f51 f35 1"/>
              <a:gd name="f62" fmla="abs f55"/>
              <a:gd name="f63" fmla="?: f55 0 f0"/>
              <a:gd name="f64" fmla="?: f55 f0 0"/>
              <a:gd name="f65" fmla="?: f55 f21 f22"/>
              <a:gd name="f66" fmla="abs f56"/>
              <a:gd name="f67" fmla="abs f57"/>
              <a:gd name="f68" fmla="?: f56 f13 f1"/>
              <a:gd name="f69" fmla="?: f56 f1 f13"/>
              <a:gd name="f70" fmla="?: f56 f2 f1"/>
              <a:gd name="f71" fmla="?: f56 f1 f2"/>
              <a:gd name="f72" fmla="abs f58"/>
              <a:gd name="f73" fmla="?: f58 f13 f1"/>
              <a:gd name="f74" fmla="?: f58 f1 f13"/>
              <a:gd name="f75" fmla="?: f58 f34 f33"/>
              <a:gd name="f76" fmla="?: f58 f33 f34"/>
              <a:gd name="f77" fmla="*/ f59 f7 1"/>
              <a:gd name="f78" fmla="?: f6 f64 f63"/>
              <a:gd name="f79" fmla="?: f6 f63 f64"/>
              <a:gd name="f80" fmla="?: f56 f71 f70"/>
              <a:gd name="f81" fmla="?: f56 f70 f71"/>
              <a:gd name="f82" fmla="?: f57 f69 f68"/>
              <a:gd name="f83" fmla="?: f20 f75 f76"/>
              <a:gd name="f84" fmla="?: f20 f73 f74"/>
              <a:gd name="f85" fmla="*/ f77 1 f0"/>
              <a:gd name="f86" fmla="*/ f62 f35 1"/>
              <a:gd name="f87" fmla="*/ f66 f35 1"/>
              <a:gd name="f88" fmla="*/ f67 f35 1"/>
              <a:gd name="f89" fmla="*/ f72 f35 1"/>
              <a:gd name="f90" fmla="?: f55 f78 f79"/>
              <a:gd name="f91" fmla="?: f57 f81 f80"/>
              <a:gd name="f92" fmla="+- 0 0 f85"/>
              <a:gd name="f93" fmla="+- 0 0 f92"/>
              <a:gd name="f94" fmla="*/ f93 f0 1"/>
              <a:gd name="f95" fmla="*/ f94 1 f7"/>
              <a:gd name="f96" fmla="+- f95 0 f1"/>
              <a:gd name="f97" fmla="cos 1 f96"/>
              <a:gd name="f98" fmla="+- 0 0 f97"/>
              <a:gd name="f99" fmla="+- 0 0 f98"/>
              <a:gd name="f100" fmla="val f99"/>
              <a:gd name="f101" fmla="+- 0 0 f100"/>
              <a:gd name="f102" fmla="*/ f6 f101 1"/>
              <a:gd name="f103" fmla="*/ f102 3163 1"/>
              <a:gd name="f104" fmla="*/ f103 1 7636"/>
              <a:gd name="f105" fmla="+- f6 f104 0"/>
              <a:gd name="f106" fmla="+- f42 0 f104"/>
              <a:gd name="f107" fmla="+- f43 0 f104"/>
              <a:gd name="f108" fmla="*/ f105 f35 1"/>
              <a:gd name="f109" fmla="*/ f106 f35 1"/>
              <a:gd name="f110" fmla="*/ f10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8" t="f108" r="f109" b="f110"/>
            <a:pathLst>
              <a:path>
                <a:moveTo>
                  <a:pt x="f46" y="f47"/>
                </a:moveTo>
                <a:arcTo wR="f48" hR="f49" stAng="f45" swAng="f41"/>
                <a:lnTo>
                  <a:pt x="f47" y="f60"/>
                </a:lnTo>
                <a:arcTo wR="f49" hR="f86" stAng="f90" swAng="f65"/>
                <a:lnTo>
                  <a:pt x="f61" y="f53"/>
                </a:lnTo>
                <a:arcTo wR="f87" hR="f88" stAng="f91" swAng="f82"/>
                <a:lnTo>
                  <a:pt x="f54" y="f46"/>
                </a:lnTo>
                <a:arcTo wR="f89" hR="f48" stAng="f83" swAng="f84"/>
                <a:close/>
              </a:path>
            </a:pathLst>
          </a:custGeom>
          <a:solidFill>
            <a:srgbClr val="89ABE8">
              <a:alpha val="76863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F7C54CB4-0EE3-3D40-AC19-3B6C6B708D75}"/>
              </a:ext>
            </a:extLst>
          </p:cNvPr>
          <p:cNvCxnSpPr/>
          <p:nvPr/>
        </p:nvCxnSpPr>
        <p:spPr>
          <a:xfrm>
            <a:off x="1675802" y="1152939"/>
            <a:ext cx="0" cy="3311061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grpSp>
        <p:nvGrpSpPr>
          <p:cNvPr id="18" name="Group 37">
            <a:extLst>
              <a:ext uri="{FF2B5EF4-FFF2-40B4-BE49-F238E27FC236}">
                <a16:creationId xmlns:a16="http://schemas.microsoft.com/office/drawing/2014/main" id="{6C01A2C9-0789-5C4E-8604-86974554FCA9}"/>
              </a:ext>
            </a:extLst>
          </p:cNvPr>
          <p:cNvGrpSpPr/>
          <p:nvPr/>
        </p:nvGrpSpPr>
        <p:grpSpPr>
          <a:xfrm>
            <a:off x="10438744" y="5517827"/>
            <a:ext cx="1333854" cy="1043357"/>
            <a:chOff x="10438744" y="5517827"/>
            <a:chExt cx="1333854" cy="1043357"/>
          </a:xfrm>
        </p:grpSpPr>
        <p:pic>
          <p:nvPicPr>
            <p:cNvPr id="19" name="Picture 38" descr="A picture containing building, gate&#10;&#10;Description automatically generated">
              <a:extLst>
                <a:ext uri="{FF2B5EF4-FFF2-40B4-BE49-F238E27FC236}">
                  <a16:creationId xmlns:a16="http://schemas.microsoft.com/office/drawing/2014/main" id="{E056B43A-D6E0-5F48-B0FA-76108E38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38744" y="5616272"/>
              <a:ext cx="293577" cy="94064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0" name="Picture 39">
              <a:extLst>
                <a:ext uri="{FF2B5EF4-FFF2-40B4-BE49-F238E27FC236}">
                  <a16:creationId xmlns:a16="http://schemas.microsoft.com/office/drawing/2014/main" id="{33A6C643-C340-6D44-86C3-FCB9EAD1A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58509" y="5517827"/>
              <a:ext cx="914089" cy="1043357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21" name="Straight Connector 43">
            <a:extLst>
              <a:ext uri="{FF2B5EF4-FFF2-40B4-BE49-F238E27FC236}">
                <a16:creationId xmlns:a16="http://schemas.microsoft.com/office/drawing/2014/main" id="{D2A3C541-D6D0-B947-92B4-095D1CF0F1CD}"/>
              </a:ext>
            </a:extLst>
          </p:cNvPr>
          <p:cNvCxnSpPr/>
          <p:nvPr/>
        </p:nvCxnSpPr>
        <p:spPr>
          <a:xfrm>
            <a:off x="1675802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22" name="TextBox 44">
            <a:extLst>
              <a:ext uri="{FF2B5EF4-FFF2-40B4-BE49-F238E27FC236}">
                <a16:creationId xmlns:a16="http://schemas.microsoft.com/office/drawing/2014/main" id="{BA17AF67-C24D-B04F-B0A1-CCDCE53AE5BF}"/>
              </a:ext>
            </a:extLst>
          </p:cNvPr>
          <p:cNvSpPr txBox="1"/>
          <p:nvPr/>
        </p:nvSpPr>
        <p:spPr>
          <a:xfrm>
            <a:off x="10438744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Edge</a:t>
            </a:r>
          </a:p>
        </p:txBody>
      </p:sp>
      <p:sp>
        <p:nvSpPr>
          <p:cNvPr id="23" name="Rectangle 49">
            <a:extLst>
              <a:ext uri="{FF2B5EF4-FFF2-40B4-BE49-F238E27FC236}">
                <a16:creationId xmlns:a16="http://schemas.microsoft.com/office/drawing/2014/main" id="{3CF274CC-8B9F-9843-91A7-8029B9A2B6AF}"/>
              </a:ext>
            </a:extLst>
          </p:cNvPr>
          <p:cNvSpPr/>
          <p:nvPr/>
        </p:nvSpPr>
        <p:spPr>
          <a:xfrm>
            <a:off x="1675802" y="1237841"/>
            <a:ext cx="3237981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Containerized App 1</a:t>
            </a:r>
          </a:p>
        </p:txBody>
      </p:sp>
      <p:sp>
        <p:nvSpPr>
          <p:cNvPr id="24" name="Rectangle 42">
            <a:extLst>
              <a:ext uri="{FF2B5EF4-FFF2-40B4-BE49-F238E27FC236}">
                <a16:creationId xmlns:a16="http://schemas.microsoft.com/office/drawing/2014/main" id="{10223696-5A89-EB4F-990B-346615043C6E}"/>
              </a:ext>
            </a:extLst>
          </p:cNvPr>
          <p:cNvSpPr/>
          <p:nvPr/>
        </p:nvSpPr>
        <p:spPr>
          <a:xfrm>
            <a:off x="5286146" y="1239313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2</a:t>
            </a:r>
          </a:p>
        </p:txBody>
      </p:sp>
      <p:sp>
        <p:nvSpPr>
          <p:cNvPr id="25" name="Rectangle 53">
            <a:extLst>
              <a:ext uri="{FF2B5EF4-FFF2-40B4-BE49-F238E27FC236}">
                <a16:creationId xmlns:a16="http://schemas.microsoft.com/office/drawing/2014/main" id="{82851E35-4743-4140-8551-CACDA2D99390}"/>
              </a:ext>
            </a:extLst>
          </p:cNvPr>
          <p:cNvSpPr/>
          <p:nvPr/>
        </p:nvSpPr>
        <p:spPr>
          <a:xfrm>
            <a:off x="8832345" y="1232976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3</a:t>
            </a:r>
          </a:p>
        </p:txBody>
      </p:sp>
      <p:pic>
        <p:nvPicPr>
          <p:cNvPr id="26" name="Picture 54" descr="Chart, funnel chart&#10;&#10;Description automatically generated">
            <a:extLst>
              <a:ext uri="{FF2B5EF4-FFF2-40B4-BE49-F238E27FC236}">
                <a16:creationId xmlns:a16="http://schemas.microsoft.com/office/drawing/2014/main" id="{4CA31028-0390-5B48-85B1-CBFD5BDDDD4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591" y="5922751"/>
            <a:ext cx="811100" cy="6226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3B62C515-ED3C-3741-9240-6815F2BE6D2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513402" y="4958096"/>
            <a:ext cx="1274856" cy="44129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8" name="Group 35">
            <a:extLst>
              <a:ext uri="{FF2B5EF4-FFF2-40B4-BE49-F238E27FC236}">
                <a16:creationId xmlns:a16="http://schemas.microsoft.com/office/drawing/2014/main" id="{6E6B871F-CABA-0F45-9FA0-5958583309C7}"/>
              </a:ext>
            </a:extLst>
          </p:cNvPr>
          <p:cNvGrpSpPr/>
          <p:nvPr/>
        </p:nvGrpSpPr>
        <p:grpSpPr>
          <a:xfrm>
            <a:off x="4608804" y="4902939"/>
            <a:ext cx="913851" cy="890543"/>
            <a:chOff x="4608804" y="4902939"/>
            <a:chExt cx="913851" cy="890543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BFCFA747-DDD4-EF4A-A35F-F402C050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4824703" y="4902939"/>
              <a:ext cx="464176" cy="52220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0" name="Rectangle 55">
              <a:extLst>
                <a:ext uri="{FF2B5EF4-FFF2-40B4-BE49-F238E27FC236}">
                  <a16:creationId xmlns:a16="http://schemas.microsoft.com/office/drawing/2014/main" id="{D9560851-F457-8A40-A541-B8163CD5B971}"/>
                </a:ext>
              </a:extLst>
            </p:cNvPr>
            <p:cNvSpPr/>
            <p:nvPr/>
          </p:nvSpPr>
          <p:spPr>
            <a:xfrm>
              <a:off x="4608804" y="5393368"/>
              <a:ext cx="91385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Amazon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EKS</a:t>
              </a:r>
            </a:p>
          </p:txBody>
        </p:sp>
      </p:grpSp>
      <p:grpSp>
        <p:nvGrpSpPr>
          <p:cNvPr id="31" name="Group 56">
            <a:extLst>
              <a:ext uri="{FF2B5EF4-FFF2-40B4-BE49-F238E27FC236}">
                <a16:creationId xmlns:a16="http://schemas.microsoft.com/office/drawing/2014/main" id="{8A188795-52AC-D349-AB00-02538746E1EC}"/>
              </a:ext>
            </a:extLst>
          </p:cNvPr>
          <p:cNvGrpSpPr/>
          <p:nvPr/>
        </p:nvGrpSpPr>
        <p:grpSpPr>
          <a:xfrm>
            <a:off x="5426689" y="4934157"/>
            <a:ext cx="1001341" cy="859325"/>
            <a:chOff x="5426689" y="4934157"/>
            <a:chExt cx="1001341" cy="859325"/>
          </a:xfrm>
        </p:grpSpPr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825E4001-ED72-A842-B79F-A34240589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00197" y="4934157"/>
              <a:ext cx="605442" cy="44490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3" name="Rectangle 58">
              <a:extLst>
                <a:ext uri="{FF2B5EF4-FFF2-40B4-BE49-F238E27FC236}">
                  <a16:creationId xmlns:a16="http://schemas.microsoft.com/office/drawing/2014/main" id="{A2683D8A-AED0-0E49-B008-35FF31A2AD59}"/>
                </a:ext>
              </a:extLst>
            </p:cNvPr>
            <p:cNvSpPr/>
            <p:nvPr/>
          </p:nvSpPr>
          <p:spPr>
            <a:xfrm>
              <a:off x="5426689" y="5393368"/>
              <a:ext cx="100134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Azure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AKS</a:t>
              </a:r>
            </a:p>
          </p:txBody>
        </p:sp>
      </p:grpSp>
      <p:grpSp>
        <p:nvGrpSpPr>
          <p:cNvPr id="34" name="Group 59">
            <a:extLst>
              <a:ext uri="{FF2B5EF4-FFF2-40B4-BE49-F238E27FC236}">
                <a16:creationId xmlns:a16="http://schemas.microsoft.com/office/drawing/2014/main" id="{46FE5C98-A800-2542-9F22-E4A324AB2B2C}"/>
              </a:ext>
            </a:extLst>
          </p:cNvPr>
          <p:cNvGrpSpPr/>
          <p:nvPr/>
        </p:nvGrpSpPr>
        <p:grpSpPr>
          <a:xfrm>
            <a:off x="6198708" y="4958096"/>
            <a:ext cx="1035969" cy="827166"/>
            <a:chOff x="6198708" y="4958096"/>
            <a:chExt cx="1035969" cy="827166"/>
          </a:xfrm>
        </p:grpSpPr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71893457-7E35-1140-8E13-98E405FB4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55627" y="4958096"/>
              <a:ext cx="464414" cy="42059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5B70F21B-6D69-9F4F-BD6A-1F0D9C3D88A3}"/>
                </a:ext>
              </a:extLst>
            </p:cNvPr>
            <p:cNvSpPr/>
            <p:nvPr/>
          </p:nvSpPr>
          <p:spPr>
            <a:xfrm>
              <a:off x="6198708" y="5385148"/>
              <a:ext cx="1035969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Google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GKE</a:t>
              </a:r>
            </a:p>
          </p:txBody>
        </p:sp>
      </p:grpSp>
      <p:pic>
        <p:nvPicPr>
          <p:cNvPr id="37" name="Picture 62">
            <a:extLst>
              <a:ext uri="{FF2B5EF4-FFF2-40B4-BE49-F238E27FC236}">
                <a16:creationId xmlns:a16="http://schemas.microsoft.com/office/drawing/2014/main" id="{B7900DBF-90B4-B44D-99E7-C18ADD47E5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93633" y="4925991"/>
            <a:ext cx="1186022" cy="4612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" descr="Image result for certified kubernetes logo">
            <a:extLst>
              <a:ext uri="{FF2B5EF4-FFF2-40B4-BE49-F238E27FC236}">
                <a16:creationId xmlns:a16="http://schemas.microsoft.com/office/drawing/2014/main" id="{345AB6D6-E09B-B146-987C-A0C628765A1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420998" y="4881396"/>
            <a:ext cx="723930" cy="9782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64">
            <a:extLst>
              <a:ext uri="{FF2B5EF4-FFF2-40B4-BE49-F238E27FC236}">
                <a16:creationId xmlns:a16="http://schemas.microsoft.com/office/drawing/2014/main" id="{D6C0D6F0-61CA-5E41-86BD-2895D8BF0832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0322" y="2960287"/>
            <a:ext cx="1155682" cy="58477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0" name="Group 65">
            <a:extLst>
              <a:ext uri="{FF2B5EF4-FFF2-40B4-BE49-F238E27FC236}">
                <a16:creationId xmlns:a16="http://schemas.microsoft.com/office/drawing/2014/main" id="{14C8CE6C-0A9B-8044-9DE4-21BBACE9E107}"/>
              </a:ext>
            </a:extLst>
          </p:cNvPr>
          <p:cNvGrpSpPr/>
          <p:nvPr/>
        </p:nvGrpSpPr>
        <p:grpSpPr>
          <a:xfrm>
            <a:off x="6925098" y="2877077"/>
            <a:ext cx="5192521" cy="693874"/>
            <a:chOff x="6925098" y="2877077"/>
            <a:chExt cx="5192521" cy="693874"/>
          </a:xfrm>
        </p:grpSpPr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DC3141F5-A935-5F42-88A2-78B762B91230}"/>
                </a:ext>
              </a:extLst>
            </p:cNvPr>
            <p:cNvSpPr/>
            <p:nvPr/>
          </p:nvSpPr>
          <p:spPr>
            <a:xfrm>
              <a:off x="8058199" y="2877077"/>
              <a:ext cx="2937154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Policy Enforcement &amp; Governance</a:t>
              </a:r>
            </a:p>
          </p:txBody>
        </p:sp>
        <p:sp>
          <p:nvSpPr>
            <p:cNvPr id="42" name="Rectangle 67">
              <a:extLst>
                <a:ext uri="{FF2B5EF4-FFF2-40B4-BE49-F238E27FC236}">
                  <a16:creationId xmlns:a16="http://schemas.microsoft.com/office/drawing/2014/main" id="{B5A7E549-3D89-DE4C-BE00-FA5FE9C716F0}"/>
                </a:ext>
              </a:extLst>
            </p:cNvPr>
            <p:cNvSpPr/>
            <p:nvPr/>
          </p:nvSpPr>
          <p:spPr>
            <a:xfrm>
              <a:off x="10829833" y="3157121"/>
              <a:ext cx="128778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RBAC, OPA, Pod &amp; Network Policies</a:t>
              </a:r>
            </a:p>
          </p:txBody>
        </p:sp>
        <p:sp>
          <p:nvSpPr>
            <p:cNvPr id="43" name="Rectangle 68">
              <a:extLst>
                <a:ext uri="{FF2B5EF4-FFF2-40B4-BE49-F238E27FC236}">
                  <a16:creationId xmlns:a16="http://schemas.microsoft.com/office/drawing/2014/main" id="{93AC59C1-FC0C-1E4C-96B5-08749BAF1731}"/>
                </a:ext>
              </a:extLst>
            </p:cNvPr>
            <p:cNvSpPr/>
            <p:nvPr/>
          </p:nvSpPr>
          <p:spPr>
            <a:xfrm>
              <a:off x="9526776" y="3164052"/>
              <a:ext cx="1271217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CIS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Benchmarking</a:t>
              </a:r>
            </a:p>
          </p:txBody>
        </p:sp>
        <p:sp>
          <p:nvSpPr>
            <p:cNvPr id="44" name="Rectangle 69">
              <a:extLst>
                <a:ext uri="{FF2B5EF4-FFF2-40B4-BE49-F238E27FC236}">
                  <a16:creationId xmlns:a16="http://schemas.microsoft.com/office/drawing/2014/main" id="{11CF04A1-E8E8-9443-ADE7-99199EA22705}"/>
                </a:ext>
              </a:extLst>
            </p:cNvPr>
            <p:cNvSpPr/>
            <p:nvPr/>
          </p:nvSpPr>
          <p:spPr>
            <a:xfrm>
              <a:off x="8223729" y="3168560"/>
              <a:ext cx="126417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Monitoring &amp; Logging</a:t>
              </a:r>
            </a:p>
          </p:txBody>
        </p:sp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C69163B5-7E89-BA43-A348-99CB7E59EB1A}"/>
                </a:ext>
              </a:extLst>
            </p:cNvPr>
            <p:cNvSpPr/>
            <p:nvPr/>
          </p:nvSpPr>
          <p:spPr>
            <a:xfrm>
              <a:off x="6925098" y="3170837"/>
              <a:ext cx="125974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Centralized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Audit</a:t>
              </a:r>
            </a:p>
          </p:txBody>
        </p:sp>
      </p:grpSp>
      <p:grpSp>
        <p:nvGrpSpPr>
          <p:cNvPr id="46" name="Group 72">
            <a:extLst>
              <a:ext uri="{FF2B5EF4-FFF2-40B4-BE49-F238E27FC236}">
                <a16:creationId xmlns:a16="http://schemas.microsoft.com/office/drawing/2014/main" id="{D3B36A49-3CA0-3343-9042-3BDE2BF79FCF}"/>
              </a:ext>
            </a:extLst>
          </p:cNvPr>
          <p:cNvGrpSpPr/>
          <p:nvPr/>
        </p:nvGrpSpPr>
        <p:grpSpPr>
          <a:xfrm>
            <a:off x="1764730" y="3699187"/>
            <a:ext cx="10352888" cy="683203"/>
            <a:chOff x="1764730" y="3699187"/>
            <a:chExt cx="10352888" cy="683203"/>
          </a:xfrm>
        </p:grpSpPr>
        <p:sp>
          <p:nvSpPr>
            <p:cNvPr id="47" name="Rectangle 73">
              <a:extLst>
                <a:ext uri="{FF2B5EF4-FFF2-40B4-BE49-F238E27FC236}">
                  <a16:creationId xmlns:a16="http://schemas.microsoft.com/office/drawing/2014/main" id="{74CA3CBB-4BF3-5A4B-BC83-EE50D6EEE3D6}"/>
                </a:ext>
              </a:extLst>
            </p:cNvPr>
            <p:cNvSpPr/>
            <p:nvPr/>
          </p:nvSpPr>
          <p:spPr>
            <a:xfrm>
              <a:off x="3486973" y="3699187"/>
              <a:ext cx="6465120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Simplified Cluster Operations &amp; Infrastructure Management (Run and Manage)</a:t>
              </a:r>
            </a:p>
          </p:txBody>
        </p:sp>
        <p:sp>
          <p:nvSpPr>
            <p:cNvPr id="48" name="Rectangle 74">
              <a:extLst>
                <a:ext uri="{FF2B5EF4-FFF2-40B4-BE49-F238E27FC236}">
                  <a16:creationId xmlns:a16="http://schemas.microsoft.com/office/drawing/2014/main" id="{9994BC1A-0821-6D4E-9BC0-EE81A6BF75A2}"/>
                </a:ext>
              </a:extLst>
            </p:cNvPr>
            <p:cNvSpPr/>
            <p:nvPr/>
          </p:nvSpPr>
          <p:spPr>
            <a:xfrm>
              <a:off x="3328949" y="3973727"/>
              <a:ext cx="1629307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Dashboard, Monitoring and Diagnostics</a:t>
              </a:r>
            </a:p>
          </p:txBody>
        </p:sp>
        <p:sp>
          <p:nvSpPr>
            <p:cNvPr id="49" name="Rectangle 75">
              <a:extLst>
                <a:ext uri="{FF2B5EF4-FFF2-40B4-BE49-F238E27FC236}">
                  <a16:creationId xmlns:a16="http://schemas.microsoft.com/office/drawing/2014/main" id="{993E0BAC-0350-9A4D-BF86-FD1921385307}"/>
                </a:ext>
              </a:extLst>
            </p:cNvPr>
            <p:cNvSpPr/>
            <p:nvPr/>
          </p:nvSpPr>
          <p:spPr>
            <a:xfrm>
              <a:off x="6884956" y="3981638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Templates &amp; Config Enforcement</a:t>
              </a:r>
            </a:p>
          </p:txBody>
        </p:sp>
        <p:sp>
          <p:nvSpPr>
            <p:cNvPr id="50" name="Rectangle 76">
              <a:extLst>
                <a:ext uri="{FF2B5EF4-FFF2-40B4-BE49-F238E27FC236}">
                  <a16:creationId xmlns:a16="http://schemas.microsoft.com/office/drawing/2014/main" id="{4B6AE9F8-5D49-C14B-8C17-9F59F0BB672E}"/>
                </a:ext>
              </a:extLst>
            </p:cNvPr>
            <p:cNvSpPr/>
            <p:nvPr/>
          </p:nvSpPr>
          <p:spPr>
            <a:xfrm>
              <a:off x="5048379" y="3973727"/>
              <a:ext cx="1742133" cy="400110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Advanced Infrastructure Monitoring &amp; Alerting</a:t>
              </a:r>
            </a:p>
          </p:txBody>
        </p:sp>
        <p:sp>
          <p:nvSpPr>
            <p:cNvPr id="51" name="Rectangle 77">
              <a:extLst>
                <a:ext uri="{FF2B5EF4-FFF2-40B4-BE49-F238E27FC236}">
                  <a16:creationId xmlns:a16="http://schemas.microsoft.com/office/drawing/2014/main" id="{EE14F50D-C1D6-414C-8174-A58768D8D12D}"/>
                </a:ext>
              </a:extLst>
            </p:cNvPr>
            <p:cNvSpPr/>
            <p:nvPr/>
          </p:nvSpPr>
          <p:spPr>
            <a:xfrm>
              <a:off x="1764730" y="3978640"/>
              <a:ext cx="1469776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Kubernetes Version </a:t>
              </a:r>
              <a:r>
                <a:rPr lang="en-US" sz="1000" dirty="0">
                  <a:solidFill>
                    <a:srgbClr val="ECF0F1"/>
                  </a:solidFill>
                  <a:latin typeface="Poppins" pitchFamily="2"/>
                  <a:cs typeface="Poppins" pitchFamily="2"/>
                </a:rPr>
                <a:t>M</a:t>
              </a: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anagement</a:t>
              </a:r>
            </a:p>
          </p:txBody>
        </p:sp>
        <p:sp>
          <p:nvSpPr>
            <p:cNvPr id="52" name="Rectangle 78">
              <a:extLst>
                <a:ext uri="{FF2B5EF4-FFF2-40B4-BE49-F238E27FC236}">
                  <a16:creationId xmlns:a16="http://schemas.microsoft.com/office/drawing/2014/main" id="{4B41AA2E-BCCB-D24A-960F-F5A450AA188A}"/>
                </a:ext>
              </a:extLst>
            </p:cNvPr>
            <p:cNvSpPr/>
            <p:nvPr/>
          </p:nvSpPr>
          <p:spPr>
            <a:xfrm>
              <a:off x="8641820" y="3982276"/>
              <a:ext cx="1665652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Node Pool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Management</a:t>
              </a:r>
            </a:p>
          </p:txBody>
        </p:sp>
        <p:sp>
          <p:nvSpPr>
            <p:cNvPr id="53" name="Rectangle 79">
              <a:extLst>
                <a:ext uri="{FF2B5EF4-FFF2-40B4-BE49-F238E27FC236}">
                  <a16:creationId xmlns:a16="http://schemas.microsoft.com/office/drawing/2014/main" id="{2A992BA5-2EDF-0A48-9018-CC62427BFC70}"/>
                </a:ext>
              </a:extLst>
            </p:cNvPr>
            <p:cNvSpPr/>
            <p:nvPr/>
          </p:nvSpPr>
          <p:spPr>
            <a:xfrm>
              <a:off x="10449680" y="3982276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Provisioning &amp; Lifecycle Management</a:t>
              </a:r>
            </a:p>
          </p:txBody>
        </p:sp>
      </p:grpSp>
      <p:grpSp>
        <p:nvGrpSpPr>
          <p:cNvPr id="54" name="Group 80">
            <a:extLst>
              <a:ext uri="{FF2B5EF4-FFF2-40B4-BE49-F238E27FC236}">
                <a16:creationId xmlns:a16="http://schemas.microsoft.com/office/drawing/2014/main" id="{CB2F9AE8-7C20-954F-A14F-815EFAF28208}"/>
              </a:ext>
            </a:extLst>
          </p:cNvPr>
          <p:cNvGrpSpPr/>
          <p:nvPr/>
        </p:nvGrpSpPr>
        <p:grpSpPr>
          <a:xfrm>
            <a:off x="1919298" y="2864462"/>
            <a:ext cx="4823642" cy="669382"/>
            <a:chOff x="1919298" y="2864462"/>
            <a:chExt cx="4823642" cy="669382"/>
          </a:xfrm>
        </p:grpSpPr>
        <p:sp>
          <p:nvSpPr>
            <p:cNvPr id="55" name="Rectangle 81">
              <a:extLst>
                <a:ext uri="{FF2B5EF4-FFF2-40B4-BE49-F238E27FC236}">
                  <a16:creationId xmlns:a16="http://schemas.microsoft.com/office/drawing/2014/main" id="{89A694BF-8E19-E947-8D36-9A99E6D51443}"/>
                </a:ext>
              </a:extLst>
            </p:cNvPr>
            <p:cNvSpPr/>
            <p:nvPr/>
          </p:nvSpPr>
          <p:spPr>
            <a:xfrm>
              <a:off x="3473376" y="2864462"/>
              <a:ext cx="2205692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Security &amp; Authentication</a:t>
              </a:r>
            </a:p>
          </p:txBody>
        </p:sp>
        <p:pic>
          <p:nvPicPr>
            <p:cNvPr id="57" name="Picture 83">
              <a:extLst>
                <a:ext uri="{FF2B5EF4-FFF2-40B4-BE49-F238E27FC236}">
                  <a16:creationId xmlns:a16="http://schemas.microsoft.com/office/drawing/2014/main" id="{54BE767D-7677-1E42-81EE-11909432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0650" y="3268010"/>
              <a:ext cx="670977" cy="17262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8" name="Picture 84">
              <a:extLst>
                <a:ext uri="{FF2B5EF4-FFF2-40B4-BE49-F238E27FC236}">
                  <a16:creationId xmlns:a16="http://schemas.microsoft.com/office/drawing/2014/main" id="{9DE388EA-B1DC-5143-9AD5-D6458184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4328" y="3274667"/>
              <a:ext cx="670977" cy="1629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9" name="Picture 85">
              <a:extLst>
                <a:ext uri="{FF2B5EF4-FFF2-40B4-BE49-F238E27FC236}">
                  <a16:creationId xmlns:a16="http://schemas.microsoft.com/office/drawing/2014/main" id="{EAB15013-91C3-F142-B2BB-E14D987A9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472903" y="3223461"/>
              <a:ext cx="412330" cy="29384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86">
              <a:extLst>
                <a:ext uri="{FF2B5EF4-FFF2-40B4-BE49-F238E27FC236}">
                  <a16:creationId xmlns:a16="http://schemas.microsoft.com/office/drawing/2014/main" id="{41B8D1F7-112C-224E-AC74-AE0BD3CC3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6644" y="3235174"/>
              <a:ext cx="616296" cy="20632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6" name="Picture 82">
              <a:extLst>
                <a:ext uri="{FF2B5EF4-FFF2-40B4-BE49-F238E27FC236}">
                  <a16:creationId xmlns:a16="http://schemas.microsoft.com/office/drawing/2014/main" id="{6F727364-25C5-1746-BDCF-C9DC7869C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9298" y="3210741"/>
              <a:ext cx="1320503" cy="32310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61" name="Rectangle 87">
            <a:extLst>
              <a:ext uri="{FF2B5EF4-FFF2-40B4-BE49-F238E27FC236}">
                <a16:creationId xmlns:a16="http://schemas.microsoft.com/office/drawing/2014/main" id="{3C40C046-71C9-224B-AAC5-AE8B2B9578A6}"/>
              </a:ext>
            </a:extLst>
          </p:cNvPr>
          <p:cNvSpPr/>
          <p:nvPr/>
        </p:nvSpPr>
        <p:spPr>
          <a:xfrm>
            <a:off x="4992440" y="2049763"/>
            <a:ext cx="2959839" cy="2769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243843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 Services (Build and Run)</a:t>
            </a:r>
          </a:p>
        </p:txBody>
      </p:sp>
      <p:grpSp>
        <p:nvGrpSpPr>
          <p:cNvPr id="62" name="Group 88">
            <a:extLst>
              <a:ext uri="{FF2B5EF4-FFF2-40B4-BE49-F238E27FC236}">
                <a16:creationId xmlns:a16="http://schemas.microsoft.com/office/drawing/2014/main" id="{32FB923F-B9F3-A04E-8642-2C7436E64EE4}"/>
              </a:ext>
            </a:extLst>
          </p:cNvPr>
          <p:cNvGrpSpPr/>
          <p:nvPr/>
        </p:nvGrpSpPr>
        <p:grpSpPr>
          <a:xfrm>
            <a:off x="1825791" y="2363248"/>
            <a:ext cx="1580631" cy="400114"/>
            <a:chOff x="1825791" y="2363248"/>
            <a:chExt cx="1580631" cy="400114"/>
          </a:xfrm>
        </p:grpSpPr>
        <p:sp>
          <p:nvSpPr>
            <p:cNvPr id="63" name="Rectangle 89">
              <a:extLst>
                <a:ext uri="{FF2B5EF4-FFF2-40B4-BE49-F238E27FC236}">
                  <a16:creationId xmlns:a16="http://schemas.microsoft.com/office/drawing/2014/main" id="{791B340A-72F4-A044-AB2E-873D45FB0401}"/>
                </a:ext>
              </a:extLst>
            </p:cNvPr>
            <p:cNvSpPr/>
            <p:nvPr/>
          </p:nvSpPr>
          <p:spPr>
            <a:xfrm>
              <a:off x="1825791" y="2363248"/>
              <a:ext cx="158063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Rancher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Catalog</a:t>
              </a:r>
            </a:p>
          </p:txBody>
        </p:sp>
        <p:pic>
          <p:nvPicPr>
            <p:cNvPr id="64" name="Graphic 46">
              <a:extLst>
                <a:ext uri="{FF2B5EF4-FFF2-40B4-BE49-F238E27FC236}">
                  <a16:creationId xmlns:a16="http://schemas.microsoft.com/office/drawing/2014/main" id="{B18F4CF9-3241-044C-AA8E-771EEAF1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955679" y="2409508"/>
              <a:ext cx="311709" cy="323606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5" name="Group 91">
            <a:extLst>
              <a:ext uri="{FF2B5EF4-FFF2-40B4-BE49-F238E27FC236}">
                <a16:creationId xmlns:a16="http://schemas.microsoft.com/office/drawing/2014/main" id="{70B0FE9E-8299-F24B-B65E-542A3E881B9C}"/>
              </a:ext>
            </a:extLst>
          </p:cNvPr>
          <p:cNvGrpSpPr/>
          <p:nvPr/>
        </p:nvGrpSpPr>
        <p:grpSpPr>
          <a:xfrm>
            <a:off x="7031662" y="2352257"/>
            <a:ext cx="1580640" cy="400114"/>
            <a:chOff x="7031662" y="2352257"/>
            <a:chExt cx="1580640" cy="400114"/>
          </a:xfrm>
        </p:grpSpPr>
        <p:sp>
          <p:nvSpPr>
            <p:cNvPr id="66" name="Rectangle 92">
              <a:extLst>
                <a:ext uri="{FF2B5EF4-FFF2-40B4-BE49-F238E27FC236}">
                  <a16:creationId xmlns:a16="http://schemas.microsoft.com/office/drawing/2014/main" id="{F39D011C-FDCE-194B-8823-B6205604CF23}"/>
                </a:ext>
              </a:extLst>
            </p:cNvPr>
            <p:cNvSpPr/>
            <p:nvPr/>
          </p:nvSpPr>
          <p:spPr>
            <a:xfrm>
              <a:off x="7031662" y="2352257"/>
              <a:ext cx="1580640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Service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Mesh</a:t>
              </a:r>
            </a:p>
          </p:txBody>
        </p:sp>
        <p:pic>
          <p:nvPicPr>
            <p:cNvPr id="67" name="Picture 93">
              <a:extLst>
                <a:ext uri="{FF2B5EF4-FFF2-40B4-BE49-F238E27FC236}">
                  <a16:creationId xmlns:a16="http://schemas.microsoft.com/office/drawing/2014/main" id="{3AFB4F25-17E4-C34A-831E-DCC98718D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9728" y="2405064"/>
              <a:ext cx="565410" cy="294482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8" name="Group 94">
            <a:extLst>
              <a:ext uri="{FF2B5EF4-FFF2-40B4-BE49-F238E27FC236}">
                <a16:creationId xmlns:a16="http://schemas.microsoft.com/office/drawing/2014/main" id="{7B4BB466-F1F9-7147-8D1C-9BA2287AD8E8}"/>
              </a:ext>
            </a:extLst>
          </p:cNvPr>
          <p:cNvGrpSpPr/>
          <p:nvPr/>
        </p:nvGrpSpPr>
        <p:grpSpPr>
          <a:xfrm>
            <a:off x="10493334" y="2357122"/>
            <a:ext cx="1580640" cy="400114"/>
            <a:chOff x="10493334" y="2357122"/>
            <a:chExt cx="1580640" cy="400114"/>
          </a:xfrm>
          <a:solidFill>
            <a:srgbClr val="83A2E2"/>
          </a:solidFill>
        </p:grpSpPr>
        <p:sp>
          <p:nvSpPr>
            <p:cNvPr id="69" name="Rectangle 95">
              <a:extLst>
                <a:ext uri="{FF2B5EF4-FFF2-40B4-BE49-F238E27FC236}">
                  <a16:creationId xmlns:a16="http://schemas.microsoft.com/office/drawing/2014/main" id="{9862763E-EB94-1B46-AFB2-E953C9014DF4}"/>
                </a:ext>
              </a:extLst>
            </p:cNvPr>
            <p:cNvSpPr/>
            <p:nvPr/>
          </p:nvSpPr>
          <p:spPr>
            <a:xfrm>
              <a:off x="10493334" y="2357122"/>
              <a:ext cx="1580640" cy="400114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Longhorn</a:t>
              </a:r>
              <a:b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Storage</a:t>
              </a:r>
            </a:p>
          </p:txBody>
        </p:sp>
        <p:pic>
          <p:nvPicPr>
            <p:cNvPr id="70" name="Graphic 96">
              <a:extLst>
                <a:ext uri="{FF2B5EF4-FFF2-40B4-BE49-F238E27FC236}">
                  <a16:creationId xmlns:a16="http://schemas.microsoft.com/office/drawing/2014/main" id="{51E0C09B-0A03-1746-8538-7BAE0385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t="22229" r="69601" b="23817"/>
            <a:stretch>
              <a:fillRect/>
            </a:stretch>
          </p:blipFill>
          <p:spPr>
            <a:xfrm>
              <a:off x="11499238" y="2390854"/>
              <a:ext cx="477819" cy="339205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71" name="Group 97">
            <a:extLst>
              <a:ext uri="{FF2B5EF4-FFF2-40B4-BE49-F238E27FC236}">
                <a16:creationId xmlns:a16="http://schemas.microsoft.com/office/drawing/2014/main" id="{0F2A9483-72B7-C442-9EC3-2327515E929B}"/>
              </a:ext>
            </a:extLst>
          </p:cNvPr>
          <p:cNvGrpSpPr/>
          <p:nvPr/>
        </p:nvGrpSpPr>
        <p:grpSpPr>
          <a:xfrm>
            <a:off x="8762996" y="2348846"/>
            <a:ext cx="1586529" cy="400114"/>
            <a:chOff x="8762996" y="2348846"/>
            <a:chExt cx="1586529" cy="400114"/>
          </a:xfrm>
        </p:grpSpPr>
        <p:sp>
          <p:nvSpPr>
            <p:cNvPr id="72" name="Rectangle 98">
              <a:extLst>
                <a:ext uri="{FF2B5EF4-FFF2-40B4-BE49-F238E27FC236}">
                  <a16:creationId xmlns:a16="http://schemas.microsoft.com/office/drawing/2014/main" id="{467B9755-A7E8-FF49-BF9D-8F163C810A1D}"/>
                </a:ext>
              </a:extLst>
            </p:cNvPr>
            <p:cNvSpPr/>
            <p:nvPr/>
          </p:nvSpPr>
          <p:spPr>
            <a:xfrm>
              <a:off x="8762996" y="2348846"/>
              <a:ext cx="1586529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Terraform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Operator</a:t>
              </a:r>
            </a:p>
          </p:txBody>
        </p:sp>
        <p:pic>
          <p:nvPicPr>
            <p:cNvPr id="73" name="Picture 99">
              <a:extLst>
                <a:ext uri="{FF2B5EF4-FFF2-40B4-BE49-F238E27FC236}">
                  <a16:creationId xmlns:a16="http://schemas.microsoft.com/office/drawing/2014/main" id="{719914C0-B463-2148-8E49-0039F1FC7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985"/>
            <a:stretch>
              <a:fillRect/>
            </a:stretch>
          </p:blipFill>
          <p:spPr>
            <a:xfrm>
              <a:off x="9948571" y="2387973"/>
              <a:ext cx="303498" cy="322371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sp>
        <p:nvSpPr>
          <p:cNvPr id="74" name="Rectangle 107">
            <a:extLst>
              <a:ext uri="{FF2B5EF4-FFF2-40B4-BE49-F238E27FC236}">
                <a16:creationId xmlns:a16="http://schemas.microsoft.com/office/drawing/2014/main" id="{8A73E657-29E4-6F44-8CB7-ABFF20223354}"/>
              </a:ext>
            </a:extLst>
          </p:cNvPr>
          <p:cNvSpPr/>
          <p:nvPr/>
        </p:nvSpPr>
        <p:spPr>
          <a:xfrm>
            <a:off x="3562282" y="2363504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Monitoring &amp; </a:t>
            </a:r>
            <a:b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</a:b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Alerts</a:t>
            </a:r>
          </a:p>
        </p:txBody>
      </p:sp>
      <p:sp>
        <p:nvSpPr>
          <p:cNvPr id="75" name="Rectangle 110">
            <a:extLst>
              <a:ext uri="{FF2B5EF4-FFF2-40B4-BE49-F238E27FC236}">
                <a16:creationId xmlns:a16="http://schemas.microsoft.com/office/drawing/2014/main" id="{0F106D50-FD56-334B-A587-0272E32F64DB}"/>
              </a:ext>
            </a:extLst>
          </p:cNvPr>
          <p:cNvSpPr/>
          <p:nvPr/>
        </p:nvSpPr>
        <p:spPr>
          <a:xfrm>
            <a:off x="5301892" y="2357122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ECF0F1"/>
                </a:solidFill>
                <a:uFillTx/>
                <a:latin typeface="Arial"/>
                <a:cs typeface="Arial"/>
              </a:rPr>
              <a:t>Dashboards &amp; Observability</a:t>
            </a:r>
          </a:p>
        </p:txBody>
      </p:sp>
      <p:cxnSp>
        <p:nvCxnSpPr>
          <p:cNvPr id="76" name="Straight Connector 112">
            <a:extLst>
              <a:ext uri="{FF2B5EF4-FFF2-40B4-BE49-F238E27FC236}">
                <a16:creationId xmlns:a16="http://schemas.microsoft.com/office/drawing/2014/main" id="{F490B717-C65F-4D4D-8D15-D0FF1103614F}"/>
              </a:ext>
            </a:extLst>
          </p:cNvPr>
          <p:cNvCxnSpPr/>
          <p:nvPr/>
        </p:nvCxnSpPr>
        <p:spPr>
          <a:xfrm>
            <a:off x="4438058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77" name="Straight Connector 113">
            <a:extLst>
              <a:ext uri="{FF2B5EF4-FFF2-40B4-BE49-F238E27FC236}">
                <a16:creationId xmlns:a16="http://schemas.microsoft.com/office/drawing/2014/main" id="{D262518B-4237-3741-BA11-47DE0935BD10}"/>
              </a:ext>
            </a:extLst>
          </p:cNvPr>
          <p:cNvCxnSpPr/>
          <p:nvPr/>
        </p:nvCxnSpPr>
        <p:spPr>
          <a:xfrm>
            <a:off x="7381283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pic>
        <p:nvPicPr>
          <p:cNvPr id="78" name="Picture 3">
            <a:extLst>
              <a:ext uri="{FF2B5EF4-FFF2-40B4-BE49-F238E27FC236}">
                <a16:creationId xmlns:a16="http://schemas.microsoft.com/office/drawing/2014/main" id="{9948E67C-261F-E047-8FA4-AA2739525872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360" y="2406508"/>
            <a:ext cx="286353" cy="3109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Picture 5" descr="Logo, icon&#10;&#10;Description automatically generated">
            <a:extLst>
              <a:ext uri="{FF2B5EF4-FFF2-40B4-BE49-F238E27FC236}">
                <a16:creationId xmlns:a16="http://schemas.microsoft.com/office/drawing/2014/main" id="{7FF9B62E-1151-E246-9ECB-8F8DDBC5B309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607" y="2421093"/>
            <a:ext cx="304751" cy="30475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22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52882" y="669011"/>
            <a:ext cx="10728326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2126326" y="4583444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2218513" y="4612011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&amp; FIPS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79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3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8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7074228" y="594982"/>
            <a:ext cx="339781" cy="7314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7089603" y="-1879765"/>
            <a:ext cx="339781" cy="733635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7085324" y="-1033277"/>
            <a:ext cx="339781" cy="733635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7085324" y="-633355"/>
            <a:ext cx="339781" cy="733635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7096348" y="183694"/>
            <a:ext cx="339781" cy="7314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7074228" y="997949"/>
            <a:ext cx="339781" cy="7314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7051533" y="1377690"/>
            <a:ext cx="339781" cy="7352754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7067361" y="1794629"/>
            <a:ext cx="339781" cy="733636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7056251" y="2196151"/>
            <a:ext cx="339781" cy="733636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64359" y="2039478"/>
            <a:ext cx="9663314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75361" y="4834396"/>
            <a:ext cx="805979" cy="4029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8" name="TextBox 86">
            <a:extLst>
              <a:ext uri="{FF2B5EF4-FFF2-40B4-BE49-F238E27FC236}">
                <a16:creationId xmlns:a16="http://schemas.microsoft.com/office/drawing/2014/main" id="{680A125D-FF07-AD4C-A59B-57CB45E76208}"/>
              </a:ext>
            </a:extLst>
          </p:cNvPr>
          <p:cNvSpPr txBox="1"/>
          <p:nvPr/>
        </p:nvSpPr>
        <p:spPr>
          <a:xfrm>
            <a:off x="1264326" y="1683347"/>
            <a:ext cx="2561920" cy="276999"/>
          </a:xfrm>
          <a:prstGeom prst="rect">
            <a:avLst/>
          </a:prstGeom>
          <a:solidFill>
            <a:srgbClr val="2353FF"/>
          </a:solidFill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Light" pitchFamily="2"/>
              </a:rPr>
              <a:t>Authentication &amp; Authorization</a:t>
            </a:r>
          </a:p>
        </p:txBody>
      </p:sp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9" y="5387672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266279" y="5397008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9724086" y="5367217"/>
            <a:ext cx="816915" cy="1897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2231" y="4578181"/>
            <a:ext cx="833768" cy="1732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35893" y="5401461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78">
            <a:extLst>
              <a:ext uri="{FF2B5EF4-FFF2-40B4-BE49-F238E27FC236}">
                <a16:creationId xmlns:a16="http://schemas.microsoft.com/office/drawing/2014/main" id="{CA5D89D6-72DF-894A-A200-B88B3D834C81}"/>
              </a:ext>
            </a:extLst>
          </p:cNvPr>
          <p:cNvGrpSpPr/>
          <p:nvPr/>
        </p:nvGrpSpPr>
        <p:grpSpPr>
          <a:xfrm>
            <a:off x="4946154" y="4165284"/>
            <a:ext cx="1116500" cy="202841"/>
            <a:chOff x="4946154" y="4165284"/>
            <a:chExt cx="1116500" cy="202841"/>
          </a:xfrm>
        </p:grpSpPr>
        <p:pic>
          <p:nvPicPr>
            <p:cNvPr id="109" name="Picture 79" descr="Icon&#10;&#10;Description automatically generated">
              <a:extLst>
                <a:ext uri="{FF2B5EF4-FFF2-40B4-BE49-F238E27FC236}">
                  <a16:creationId xmlns:a16="http://schemas.microsoft.com/office/drawing/2014/main" id="{142503F7-89EA-B149-8A9D-0D697F2A6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6154" y="4165284"/>
              <a:ext cx="503843" cy="1948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10" name="Picture 80" descr="Icon&#10;&#10;Description automatically generated">
              <a:extLst>
                <a:ext uri="{FF2B5EF4-FFF2-40B4-BE49-F238E27FC236}">
                  <a16:creationId xmlns:a16="http://schemas.microsoft.com/office/drawing/2014/main" id="{5B7A0F03-EBDE-5043-B607-D9349D405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2714" y="4165284"/>
              <a:ext cx="529940" cy="202841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6113" y="5757492"/>
            <a:ext cx="1093201" cy="2194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9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5619</TotalTime>
  <Words>1117</Words>
  <Application>Microsoft Macintosh PowerPoint</Application>
  <PresentationFormat>Widescreen</PresentationFormat>
  <Paragraphs>262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Complete Rancher Stack</vt:lpstr>
      <vt:lpstr>Worried about STIGs? Concerns with ATOs?</vt:lpstr>
      <vt:lpstr>From Datacenters to the Edge…</vt:lpstr>
      <vt:lpstr>PowerPoint Presentation</vt:lpstr>
      <vt:lpstr>Rancher Federal + Amazon AWS</vt:lpstr>
      <vt:lpstr>Architectural Overview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PowerPoint Presentation</vt:lpstr>
      <vt:lpstr>Products and Projects</vt:lpstr>
      <vt:lpstr>Rancher: Meeting You At Your Mission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292</cp:revision>
  <dcterms:created xsi:type="dcterms:W3CDTF">2020-11-17T10:12:06Z</dcterms:created>
  <dcterms:modified xsi:type="dcterms:W3CDTF">2023-03-20T17:29:46Z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